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84" r:id="rId4"/>
    <p:sldId id="286" r:id="rId5"/>
    <p:sldId id="293" r:id="rId6"/>
    <p:sldId id="294" r:id="rId7"/>
    <p:sldId id="259" r:id="rId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varScale="1">
        <p:scale>
          <a:sx n="64" d="100"/>
          <a:sy n="64" d="100"/>
        </p:scale>
        <p:origin x="8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752B-4B83-4CBD-8F6F-3963872F31C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B491FA0-29E5-4800-8FD3-235EBF29D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CA75452-A7AD-40F7-B0C4-CFAFF267A5A7}"/>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5" name="Marcador de pie de página 4">
            <a:extLst>
              <a:ext uri="{FF2B5EF4-FFF2-40B4-BE49-F238E27FC236}">
                <a16:creationId xmlns:a16="http://schemas.microsoft.com/office/drawing/2014/main" id="{039B7133-E1DA-49E5-A20D-3DC0466FFDD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CBD47F1-31E6-42B2-933F-7DC88367357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5530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DABC1-44B5-4F93-84EC-41C6EAD6BF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F29FDB8-4CE3-4EF8-8256-881AFDE3B2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9E1BBC-83A8-4FB5-A98C-9B25147A39C1}"/>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5" name="Marcador de pie de página 4">
            <a:extLst>
              <a:ext uri="{FF2B5EF4-FFF2-40B4-BE49-F238E27FC236}">
                <a16:creationId xmlns:a16="http://schemas.microsoft.com/office/drawing/2014/main" id="{E4854A90-7C7F-44B4-AFA3-D5F9E2BDDC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F9F65-BC95-4E96-9399-50450D8C56D4}"/>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080183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A85CC04-24CD-4B9D-989A-15D91467484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4D1B5B5-B4BB-4504-8A82-9B4BA407B8E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61DF552-CED2-46BE-8387-433093B32BC5}"/>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5" name="Marcador de pie de página 4">
            <a:extLst>
              <a:ext uri="{FF2B5EF4-FFF2-40B4-BE49-F238E27FC236}">
                <a16:creationId xmlns:a16="http://schemas.microsoft.com/office/drawing/2014/main" id="{7731BA71-8B71-4075-B885-7F5B5542BE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A2EC747-24B3-4F4E-9287-43B69EDE9C35}"/>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17508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EDC95-67FC-4B03-8ACC-9656F4BA1F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799042-9B99-4B9F-8622-6588F9BBCA9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10E2DB-6436-4AFF-9B5E-247CCC77EDF3}"/>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5" name="Marcador de pie de página 4">
            <a:extLst>
              <a:ext uri="{FF2B5EF4-FFF2-40B4-BE49-F238E27FC236}">
                <a16:creationId xmlns:a16="http://schemas.microsoft.com/office/drawing/2014/main" id="{5D151018-69BC-45C9-9CC7-5F4308017BB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9F4CC-D6DE-4A6C-A3C5-A3EC206C37C0}"/>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61625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1C25-AEBA-4BE1-A8AC-70EBE27F499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AEDF9A6-FB6F-4191-A286-7ACF1C90BA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08A9C1E-E71C-4C29-AE0C-AD211FF54378}"/>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5" name="Marcador de pie de página 4">
            <a:extLst>
              <a:ext uri="{FF2B5EF4-FFF2-40B4-BE49-F238E27FC236}">
                <a16:creationId xmlns:a16="http://schemas.microsoft.com/office/drawing/2014/main" id="{88E01EAB-512A-43D3-9392-67D20B927D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944954E-CA15-4017-822C-A00EBC85D5D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50734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EB634-5AFC-45C4-AD12-C5358D7A6C7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530FDEF-C5E9-4B0D-B55E-4DCABDED8CD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1D9CC05-B4BF-4CC0-81FD-1B9E23C3C9C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03817F4-E5A5-45A9-B30D-3BCC6497BD89}"/>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6" name="Marcador de pie de página 5">
            <a:extLst>
              <a:ext uri="{FF2B5EF4-FFF2-40B4-BE49-F238E27FC236}">
                <a16:creationId xmlns:a16="http://schemas.microsoft.com/office/drawing/2014/main" id="{8D749F9E-1C53-4A33-B4D9-45F1186138A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4531172-DA79-44D6-81D0-CC09F74CC68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57171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75F54-8B1B-41F3-961B-C1E9D7F3758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BF2E314-FF0E-4B07-A475-D1EEA0BFC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3CDCD58-9594-4D4F-9F46-293B61DC64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76B8D46-E811-4B6C-8830-A6F602614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146F8F7-05D2-46A2-ADE7-67F42EA8356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E3EB991-F59B-43C3-B198-F605F8948E67}"/>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8" name="Marcador de pie de página 7">
            <a:extLst>
              <a:ext uri="{FF2B5EF4-FFF2-40B4-BE49-F238E27FC236}">
                <a16:creationId xmlns:a16="http://schemas.microsoft.com/office/drawing/2014/main" id="{08535E33-8BAC-42A0-A173-7A3858929F4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5C5C324-C9AA-4338-8142-897D59702D1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86527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13C6F-CFB1-440D-94E0-0F22B08BB01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6EEF7ED-F54D-43B5-BAA3-88B04872B095}"/>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4" name="Marcador de pie de página 3">
            <a:extLst>
              <a:ext uri="{FF2B5EF4-FFF2-40B4-BE49-F238E27FC236}">
                <a16:creationId xmlns:a16="http://schemas.microsoft.com/office/drawing/2014/main" id="{F52575DB-F052-44DE-9C5B-7A9C396609C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C806963E-2254-4F0F-9BAF-D40E6865006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0805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ED7B21F-07DB-417E-9BFF-F4D5641EC94A}"/>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3" name="Marcador de pie de página 2">
            <a:extLst>
              <a:ext uri="{FF2B5EF4-FFF2-40B4-BE49-F238E27FC236}">
                <a16:creationId xmlns:a16="http://schemas.microsoft.com/office/drawing/2014/main" id="{50508AE8-564B-4B81-93A1-B39B0E03E1A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C4CCE21-D485-498B-81F5-291F8A89147C}"/>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377195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C354D-8FE7-4735-A346-B1155EF858F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636428-0EB7-48E6-88C0-982E4CE9D5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2340636-3468-4441-A10C-044B6AF4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B424CB-1230-4C80-8A76-8EE2C017212B}"/>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6" name="Marcador de pie de página 5">
            <a:extLst>
              <a:ext uri="{FF2B5EF4-FFF2-40B4-BE49-F238E27FC236}">
                <a16:creationId xmlns:a16="http://schemas.microsoft.com/office/drawing/2014/main" id="{7DB951D0-ACE8-4274-B14C-80EDF078966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C5EC1FD-CC07-4EB9-B7B4-21777C2B60E6}"/>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50400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70AA4-F19E-432B-8361-E6DB07BEBD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9D5857E-D3F6-4014-831F-84C72F3041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786B9E7-D42E-4BAD-B2FE-FA8548147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AC6336-42B6-43D3-8D5C-162A112EF8DC}"/>
              </a:ext>
            </a:extLst>
          </p:cNvPr>
          <p:cNvSpPr>
            <a:spLocks noGrp="1"/>
          </p:cNvSpPr>
          <p:nvPr>
            <p:ph type="dt" sz="half" idx="10"/>
          </p:nvPr>
        </p:nvSpPr>
        <p:spPr/>
        <p:txBody>
          <a:bodyPr/>
          <a:lstStyle/>
          <a:p>
            <a:fld id="{D55BE92C-5A84-432B-8323-0297EAD04173}" type="datetimeFigureOut">
              <a:rPr lang="es-CO" smtClean="0"/>
              <a:t>22/06/2024</a:t>
            </a:fld>
            <a:endParaRPr lang="es-CO"/>
          </a:p>
        </p:txBody>
      </p:sp>
      <p:sp>
        <p:nvSpPr>
          <p:cNvPr id="6" name="Marcador de pie de página 5">
            <a:extLst>
              <a:ext uri="{FF2B5EF4-FFF2-40B4-BE49-F238E27FC236}">
                <a16:creationId xmlns:a16="http://schemas.microsoft.com/office/drawing/2014/main" id="{B7D18C57-91D8-4B6A-81E4-BCA1F9E83B9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CF80A3C-FF67-4BE1-920A-6495D67A3B2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746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3011E56-FC70-4236-A4FD-970A7EF7E2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77EDF23-770B-4B51-A598-7B18E19BBF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B574CAD-5B73-43E9-9EDC-A404B34F2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BE92C-5A84-432B-8323-0297EAD04173}" type="datetimeFigureOut">
              <a:rPr lang="es-CO" smtClean="0"/>
              <a:t>22/06/2024</a:t>
            </a:fld>
            <a:endParaRPr lang="es-CO"/>
          </a:p>
        </p:txBody>
      </p:sp>
      <p:sp>
        <p:nvSpPr>
          <p:cNvPr id="5" name="Marcador de pie de página 4">
            <a:extLst>
              <a:ext uri="{FF2B5EF4-FFF2-40B4-BE49-F238E27FC236}">
                <a16:creationId xmlns:a16="http://schemas.microsoft.com/office/drawing/2014/main" id="{8407D5B3-9F67-4856-BD8B-E8D83F6A1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E4E49F9E-6BEB-4842-BF26-92C54898D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887A9-BD08-47EA-B989-605B8DD28D7E}" type="slidenum">
              <a:rPr lang="es-CO" smtClean="0"/>
              <a:t>‹Nº›</a:t>
            </a:fld>
            <a:endParaRPr lang="es-CO"/>
          </a:p>
        </p:txBody>
      </p:sp>
    </p:spTree>
    <p:extLst>
      <p:ext uri="{BB962C8B-B14F-4D97-AF65-F5344CB8AC3E}">
        <p14:creationId xmlns:p14="http://schemas.microsoft.com/office/powerpoint/2010/main" val="1172695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4DA8464-149F-8664-9339-B627B9B2202F}"/>
              </a:ext>
            </a:extLst>
          </p:cNvPr>
          <p:cNvSpPr txBox="1"/>
          <p:nvPr/>
        </p:nvSpPr>
        <p:spPr>
          <a:xfrm>
            <a:off x="-1292089" y="5938786"/>
            <a:ext cx="11459820" cy="580480"/>
          </a:xfrm>
          <a:prstGeom prst="rect">
            <a:avLst/>
          </a:prstGeom>
          <a:noFill/>
        </p:spPr>
        <p:txBody>
          <a:bodyPr wrap="square">
            <a:spAutoFit/>
          </a:bodyPr>
          <a:lstStyle/>
          <a:p>
            <a:pPr algn="ctr">
              <a:lnSpc>
                <a:spcPct val="107000"/>
              </a:lnSpc>
              <a:spcAft>
                <a:spcPts val="800"/>
              </a:spcAft>
            </a:pPr>
            <a:r>
              <a:rPr lang="es-ES" sz="3200" b="1" dirty="0">
                <a:solidFill>
                  <a:schemeClr val="accent4"/>
                </a:solidFill>
                <a:latin typeface="Segoe UI Black" panose="020B0A02040204020203" pitchFamily="34" charset="0"/>
                <a:ea typeface="Segoe UI Black" panose="020B0A02040204020203" pitchFamily="34" charset="0"/>
                <a:cs typeface="Times New Roman" panose="02020603050405020304" pitchFamily="18" charset="0"/>
              </a:rPr>
              <a:t>Especialización en Ingeniería de Software</a:t>
            </a:r>
            <a:endParaRPr lang="es-CO" sz="2800" dirty="0">
              <a:solidFill>
                <a:schemeClr val="accent4"/>
              </a:solidFill>
              <a:effectLst/>
              <a:latin typeface="Segoe UI Black" panose="020B0A02040204020203" pitchFamily="34" charset="0"/>
              <a:ea typeface="Segoe UI Black" panose="020B0A02040204020203" pitchFamily="34" charset="0"/>
              <a:cs typeface="Times New Roman" panose="02020603050405020304" pitchFamily="18" charset="0"/>
            </a:endParaRPr>
          </a:p>
        </p:txBody>
      </p:sp>
    </p:spTree>
    <p:extLst>
      <p:ext uri="{BB962C8B-B14F-4D97-AF65-F5344CB8AC3E}">
        <p14:creationId xmlns:p14="http://schemas.microsoft.com/office/powerpoint/2010/main" val="2357733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14D2334-6CC8-6384-4B39-5BEFB9968EB7}"/>
              </a:ext>
            </a:extLst>
          </p:cNvPr>
          <p:cNvSpPr txBox="1"/>
          <p:nvPr/>
        </p:nvSpPr>
        <p:spPr>
          <a:xfrm>
            <a:off x="1749285" y="710803"/>
            <a:ext cx="8097079" cy="2185855"/>
          </a:xfrm>
          <a:prstGeom prst="rect">
            <a:avLst/>
          </a:prstGeom>
          <a:noFill/>
        </p:spPr>
        <p:txBody>
          <a:bodyPr wrap="square">
            <a:spAutoFit/>
          </a:bodyPr>
          <a:lstStyle/>
          <a:p>
            <a:pPr algn="ctr">
              <a:lnSpc>
                <a:spcPct val="107000"/>
              </a:lnSpc>
              <a:spcAft>
                <a:spcPts val="800"/>
              </a:spcAft>
            </a:pPr>
            <a:r>
              <a:rPr lang="es-ES" sz="6600" b="1" dirty="0">
                <a:solidFill>
                  <a:schemeClr val="accent4"/>
                </a:solidFill>
                <a:latin typeface="Segoe UI Black" panose="020B0A02040204020203" pitchFamily="34" charset="0"/>
                <a:ea typeface="Segoe UI Black" panose="020B0A02040204020203" pitchFamily="34" charset="0"/>
                <a:cs typeface="Times New Roman" panose="02020603050405020304" pitchFamily="18" charset="0"/>
              </a:rPr>
              <a:t>Patrones de comportamiento</a:t>
            </a:r>
            <a:endParaRPr lang="es-CO" sz="6000" dirty="0">
              <a:solidFill>
                <a:schemeClr val="accent4"/>
              </a:solidFill>
              <a:effectLst/>
              <a:latin typeface="Segoe UI Black" panose="020B0A02040204020203" pitchFamily="34" charset="0"/>
              <a:ea typeface="Segoe UI Black" panose="020B0A02040204020203"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210D2275-E230-BB5A-3C50-11E7DB2CB9B4}"/>
              </a:ext>
            </a:extLst>
          </p:cNvPr>
          <p:cNvSpPr txBox="1"/>
          <p:nvPr/>
        </p:nvSpPr>
        <p:spPr>
          <a:xfrm>
            <a:off x="874641" y="4864993"/>
            <a:ext cx="9846366" cy="765851"/>
          </a:xfrm>
          <a:prstGeom prst="rect">
            <a:avLst/>
          </a:prstGeom>
          <a:noFill/>
        </p:spPr>
        <p:txBody>
          <a:bodyPr wrap="square">
            <a:spAutoFit/>
          </a:bodyPr>
          <a:lstStyle/>
          <a:p>
            <a:pPr algn="ctr">
              <a:lnSpc>
                <a:spcPct val="107000"/>
              </a:lnSpc>
              <a:spcAft>
                <a:spcPts val="800"/>
              </a:spcAft>
            </a:pPr>
            <a:r>
              <a:rPr lang="es-ES" b="1" dirty="0">
                <a:latin typeface="Segoe UI Black" panose="020B0A02040204020203" pitchFamily="34" charset="0"/>
                <a:ea typeface="Segoe UI Black" panose="020B0A02040204020203" pitchFamily="34" charset="0"/>
                <a:cs typeface="Times New Roman" panose="02020603050405020304" pitchFamily="18" charset="0"/>
              </a:rPr>
              <a:t>DIEGO ALEJANDRO MARTINEZ BARBOSA</a:t>
            </a:r>
          </a:p>
          <a:p>
            <a:pPr algn="ctr">
              <a:lnSpc>
                <a:spcPct val="107000"/>
              </a:lnSpc>
              <a:spcAft>
                <a:spcPts val="800"/>
              </a:spcAft>
            </a:pPr>
            <a:r>
              <a:rPr lang="es-ES" b="1" dirty="0">
                <a:effectLst/>
                <a:latin typeface="Segoe UI Black" panose="020B0A02040204020203" pitchFamily="34" charset="0"/>
                <a:ea typeface="Segoe UI Black" panose="020B0A02040204020203" pitchFamily="34" charset="0"/>
                <a:cs typeface="Times New Roman" panose="02020603050405020304" pitchFamily="18" charset="0"/>
              </a:rPr>
              <a:t>JOSE CAMILO RICARDO VILORIA</a:t>
            </a:r>
            <a:endParaRPr lang="es-CO" sz="4000" dirty="0">
              <a:effectLst/>
              <a:latin typeface="Segoe UI Black" panose="020B0A02040204020203" pitchFamily="34" charset="0"/>
              <a:ea typeface="Segoe UI Black" panose="020B0A02040204020203"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DA98D278-B05D-E5C9-50BE-5E5DDB3D712D}"/>
              </a:ext>
            </a:extLst>
          </p:cNvPr>
          <p:cNvSpPr txBox="1"/>
          <p:nvPr/>
        </p:nvSpPr>
        <p:spPr>
          <a:xfrm>
            <a:off x="1749285" y="3621106"/>
            <a:ext cx="8097079" cy="519438"/>
          </a:xfrm>
          <a:prstGeom prst="rect">
            <a:avLst/>
          </a:prstGeom>
          <a:noFill/>
        </p:spPr>
        <p:txBody>
          <a:bodyPr wrap="square">
            <a:spAutoFit/>
          </a:bodyPr>
          <a:lstStyle/>
          <a:p>
            <a:pPr algn="ctr">
              <a:lnSpc>
                <a:spcPct val="107000"/>
              </a:lnSpc>
              <a:spcAft>
                <a:spcPts val="800"/>
              </a:spcAft>
            </a:pPr>
            <a:r>
              <a:rPr lang="es-ES" sz="2800" b="1" dirty="0" err="1">
                <a:solidFill>
                  <a:schemeClr val="accent4"/>
                </a:solidFill>
                <a:latin typeface="Segoe UI Black" panose="020B0A02040204020203" pitchFamily="34" charset="0"/>
                <a:ea typeface="Segoe UI Black" panose="020B0A02040204020203" pitchFamily="34" charset="0"/>
                <a:cs typeface="Times New Roman" panose="02020603050405020304" pitchFamily="18" charset="0"/>
              </a:rPr>
              <a:t>Template</a:t>
            </a:r>
            <a:r>
              <a:rPr lang="es-ES" sz="2800" b="1" dirty="0">
                <a:solidFill>
                  <a:schemeClr val="accent4"/>
                </a:solidFill>
                <a:latin typeface="Segoe UI Black" panose="020B0A02040204020203" pitchFamily="34" charset="0"/>
                <a:ea typeface="Segoe UI Black" panose="020B0A02040204020203" pitchFamily="34" charset="0"/>
                <a:cs typeface="Times New Roman" panose="02020603050405020304" pitchFamily="18" charset="0"/>
              </a:rPr>
              <a:t> </a:t>
            </a:r>
            <a:r>
              <a:rPr lang="es-ES" sz="2800" b="1" dirty="0" err="1">
                <a:solidFill>
                  <a:schemeClr val="accent4"/>
                </a:solidFill>
                <a:latin typeface="Segoe UI Black" panose="020B0A02040204020203" pitchFamily="34" charset="0"/>
                <a:ea typeface="Segoe UI Black" panose="020B0A02040204020203" pitchFamily="34" charset="0"/>
                <a:cs typeface="Times New Roman" panose="02020603050405020304" pitchFamily="18" charset="0"/>
              </a:rPr>
              <a:t>Method</a:t>
            </a:r>
            <a:endParaRPr lang="es-CO" sz="2400" dirty="0">
              <a:solidFill>
                <a:schemeClr val="accent4"/>
              </a:solidFill>
              <a:effectLst/>
              <a:latin typeface="Segoe UI Black" panose="020B0A02040204020203" pitchFamily="34" charset="0"/>
              <a:ea typeface="Segoe UI Black" panose="020B0A02040204020203" pitchFamily="34" charset="0"/>
              <a:cs typeface="Times New Roman" panose="02020603050405020304" pitchFamily="18" charset="0"/>
            </a:endParaRPr>
          </a:p>
        </p:txBody>
      </p:sp>
    </p:spTree>
    <p:extLst>
      <p:ext uri="{BB962C8B-B14F-4D97-AF65-F5344CB8AC3E}">
        <p14:creationId xmlns:p14="http://schemas.microsoft.com/office/powerpoint/2010/main" val="3938278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14D2334-6CC8-6384-4B39-5BEFB9968EB7}"/>
              </a:ext>
            </a:extLst>
          </p:cNvPr>
          <p:cNvSpPr txBox="1"/>
          <p:nvPr/>
        </p:nvSpPr>
        <p:spPr>
          <a:xfrm>
            <a:off x="2067339" y="294316"/>
            <a:ext cx="8057322" cy="651012"/>
          </a:xfrm>
          <a:prstGeom prst="rect">
            <a:avLst/>
          </a:prstGeom>
          <a:noFill/>
        </p:spPr>
        <p:txBody>
          <a:bodyPr wrap="square">
            <a:spAutoFit/>
          </a:bodyPr>
          <a:lstStyle/>
          <a:p>
            <a:pPr algn="ctr">
              <a:lnSpc>
                <a:spcPct val="107000"/>
              </a:lnSpc>
              <a:spcAft>
                <a:spcPts val="800"/>
              </a:spcAft>
            </a:pPr>
            <a:r>
              <a:rPr lang="es-ES" sz="3600" b="1" dirty="0">
                <a:solidFill>
                  <a:schemeClr val="accent4"/>
                </a:solidFill>
                <a:latin typeface="Montserrat" panose="00000500000000000000" pitchFamily="2" charset="0"/>
                <a:ea typeface="Segoe UI Black" panose="020B0A02040204020203" pitchFamily="34" charset="0"/>
                <a:cs typeface="Times New Roman" panose="02020603050405020304" pitchFamily="18" charset="0"/>
              </a:rPr>
              <a:t>TEMPLATE METHOD</a:t>
            </a:r>
            <a:endParaRPr lang="es-CO" sz="4000" b="1" dirty="0">
              <a:solidFill>
                <a:schemeClr val="accent4"/>
              </a:solidFill>
              <a:effectLst/>
              <a:latin typeface="Montserrat" panose="00000500000000000000" pitchFamily="2" charset="0"/>
              <a:ea typeface="Segoe UI Black" panose="020B0A02040204020203"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DB88170-4ED9-5287-6808-D45EA8C514E7}"/>
              </a:ext>
            </a:extLst>
          </p:cNvPr>
          <p:cNvSpPr txBox="1"/>
          <p:nvPr/>
        </p:nvSpPr>
        <p:spPr>
          <a:xfrm>
            <a:off x="984274" y="1125593"/>
            <a:ext cx="10217125" cy="1650324"/>
          </a:xfrm>
          <a:prstGeom prst="rect">
            <a:avLst/>
          </a:prstGeom>
          <a:noFill/>
        </p:spPr>
        <p:txBody>
          <a:bodyPr wrap="square">
            <a:spAutoFit/>
          </a:bodyPr>
          <a:lstStyle/>
          <a:p>
            <a:pPr lvl="0">
              <a:lnSpc>
                <a:spcPct val="107000"/>
              </a:lnSpc>
            </a:pPr>
            <a:r>
              <a:rPr lang="es-MX" sz="2400" dirty="0">
                <a:latin typeface="Montserrat" panose="00000500000000000000" pitchFamily="2" charset="0"/>
                <a:ea typeface="Calibri" panose="020F0502020204030204" pitchFamily="34" charset="0"/>
                <a:cs typeface="Times New Roman" panose="02020603050405020304" pitchFamily="18" charset="0"/>
              </a:rPr>
              <a:t>Es un patrón de diseño de comportamiento que define el esqueleto de un algoritmo en la superclase, pero permite que las subclases sobrescriban pasos del algoritmo sin cambiar su estructura.</a:t>
            </a:r>
            <a:endParaRPr lang="es-CO" sz="2400" dirty="0">
              <a:effectLst/>
              <a:latin typeface="Montserrat" panose="00000500000000000000" pitchFamily="2"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D6ACA536-B00D-056C-0C2F-7C9ED71C3532}"/>
              </a:ext>
            </a:extLst>
          </p:cNvPr>
          <p:cNvPicPr>
            <a:picLocks noChangeAspect="1"/>
          </p:cNvPicPr>
          <p:nvPr/>
        </p:nvPicPr>
        <p:blipFill>
          <a:blip r:embed="rId3"/>
          <a:stretch>
            <a:fillRect/>
          </a:stretch>
        </p:blipFill>
        <p:spPr>
          <a:xfrm>
            <a:off x="3027427" y="2956182"/>
            <a:ext cx="6130817" cy="3533013"/>
          </a:xfrm>
          <a:prstGeom prst="rect">
            <a:avLst/>
          </a:prstGeom>
        </p:spPr>
      </p:pic>
    </p:spTree>
    <p:extLst>
      <p:ext uri="{BB962C8B-B14F-4D97-AF65-F5344CB8AC3E}">
        <p14:creationId xmlns:p14="http://schemas.microsoft.com/office/powerpoint/2010/main" val="428807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14D2334-6CC8-6384-4B39-5BEFB9968EB7}"/>
              </a:ext>
            </a:extLst>
          </p:cNvPr>
          <p:cNvSpPr txBox="1"/>
          <p:nvPr/>
        </p:nvSpPr>
        <p:spPr>
          <a:xfrm>
            <a:off x="1816100" y="295921"/>
            <a:ext cx="8057322" cy="1664302"/>
          </a:xfrm>
          <a:prstGeom prst="rect">
            <a:avLst/>
          </a:prstGeom>
          <a:noFill/>
        </p:spPr>
        <p:txBody>
          <a:bodyPr wrap="square">
            <a:spAutoFit/>
          </a:bodyPr>
          <a:lstStyle/>
          <a:p>
            <a:pPr algn="ctr">
              <a:lnSpc>
                <a:spcPct val="107000"/>
              </a:lnSpc>
              <a:spcAft>
                <a:spcPts val="800"/>
              </a:spcAft>
            </a:pPr>
            <a:r>
              <a:rPr lang="es-ES" sz="4400" b="1" dirty="0">
                <a:solidFill>
                  <a:schemeClr val="accent4"/>
                </a:solidFill>
                <a:latin typeface="Montserrat" panose="00000500000000000000" pitchFamily="2" charset="0"/>
                <a:ea typeface="Segoe UI Black" panose="020B0A02040204020203" pitchFamily="34" charset="0"/>
                <a:cs typeface="Times New Roman" panose="02020603050405020304" pitchFamily="18" charset="0"/>
              </a:rPr>
              <a:t>TEMPLATE METHOD</a:t>
            </a:r>
            <a:endParaRPr lang="es-CO" sz="4800" b="1" dirty="0">
              <a:solidFill>
                <a:schemeClr val="accent4"/>
              </a:solidFill>
              <a:effectLst/>
              <a:latin typeface="Montserrat" panose="00000500000000000000" pitchFamily="2" charset="0"/>
              <a:ea typeface="Segoe UI Black" panose="020B0A02040204020203" pitchFamily="34" charset="0"/>
              <a:cs typeface="Times New Roman" panose="02020603050405020304" pitchFamily="18" charset="0"/>
            </a:endParaRPr>
          </a:p>
          <a:p>
            <a:pPr algn="ctr">
              <a:lnSpc>
                <a:spcPct val="107000"/>
              </a:lnSpc>
              <a:spcAft>
                <a:spcPts val="800"/>
              </a:spcAft>
            </a:pPr>
            <a:endParaRPr lang="es-CO" sz="4800" b="1" dirty="0">
              <a:solidFill>
                <a:schemeClr val="accent4"/>
              </a:solidFill>
              <a:effectLst/>
              <a:latin typeface="Montserrat" panose="00000500000000000000" pitchFamily="2" charset="0"/>
              <a:ea typeface="Segoe UI Black" panose="020B0A02040204020203"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56032D4D-54FA-1867-878F-C609925A3F49}"/>
              </a:ext>
            </a:extLst>
          </p:cNvPr>
          <p:cNvSpPr txBox="1"/>
          <p:nvPr/>
        </p:nvSpPr>
        <p:spPr>
          <a:xfrm>
            <a:off x="1302327" y="1071133"/>
            <a:ext cx="9587346" cy="464807"/>
          </a:xfrm>
          <a:prstGeom prst="rect">
            <a:avLst/>
          </a:prstGeom>
          <a:noFill/>
        </p:spPr>
        <p:txBody>
          <a:bodyPr wrap="square">
            <a:spAutoFit/>
          </a:bodyPr>
          <a:lstStyle/>
          <a:p>
            <a:pPr lvl="0">
              <a:lnSpc>
                <a:spcPct val="107000"/>
              </a:lnSpc>
            </a:pPr>
            <a:r>
              <a:rPr lang="es-MX" sz="2400" b="1" dirty="0">
                <a:latin typeface="Montserrat" panose="00000500000000000000" pitchFamily="2" charset="0"/>
                <a:ea typeface="Calibri" panose="020F0502020204030204" pitchFamily="34" charset="0"/>
                <a:cs typeface="Times New Roman" panose="02020603050405020304" pitchFamily="18" charset="0"/>
              </a:rPr>
              <a:t>UML:</a:t>
            </a:r>
            <a:endParaRPr lang="es-CO" sz="2400" b="1" dirty="0">
              <a:effectLst/>
              <a:latin typeface="Montserrat" panose="00000500000000000000" pitchFamily="2"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4E61972F-8949-6796-37ED-0A8A6565BF02}"/>
              </a:ext>
            </a:extLst>
          </p:cNvPr>
          <p:cNvPicPr>
            <a:picLocks noChangeAspect="1"/>
          </p:cNvPicPr>
          <p:nvPr/>
        </p:nvPicPr>
        <p:blipFill>
          <a:blip r:embed="rId3"/>
          <a:stretch>
            <a:fillRect/>
          </a:stretch>
        </p:blipFill>
        <p:spPr>
          <a:xfrm>
            <a:off x="3421925" y="1303535"/>
            <a:ext cx="4597324" cy="5138185"/>
          </a:xfrm>
          <a:prstGeom prst="rect">
            <a:avLst/>
          </a:prstGeom>
        </p:spPr>
      </p:pic>
    </p:spTree>
    <p:extLst>
      <p:ext uri="{BB962C8B-B14F-4D97-AF65-F5344CB8AC3E}">
        <p14:creationId xmlns:p14="http://schemas.microsoft.com/office/powerpoint/2010/main" val="180942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14D2334-6CC8-6384-4B39-5BEFB9968EB7}"/>
              </a:ext>
            </a:extLst>
          </p:cNvPr>
          <p:cNvSpPr txBox="1"/>
          <p:nvPr/>
        </p:nvSpPr>
        <p:spPr>
          <a:xfrm>
            <a:off x="2067339" y="321467"/>
            <a:ext cx="8057322" cy="1664302"/>
          </a:xfrm>
          <a:prstGeom prst="rect">
            <a:avLst/>
          </a:prstGeom>
          <a:noFill/>
        </p:spPr>
        <p:txBody>
          <a:bodyPr wrap="square">
            <a:spAutoFit/>
          </a:bodyPr>
          <a:lstStyle/>
          <a:p>
            <a:pPr algn="ctr">
              <a:lnSpc>
                <a:spcPct val="107000"/>
              </a:lnSpc>
              <a:spcAft>
                <a:spcPts val="800"/>
              </a:spcAft>
            </a:pPr>
            <a:r>
              <a:rPr lang="es-ES" sz="4400" b="1" dirty="0">
                <a:solidFill>
                  <a:schemeClr val="accent4"/>
                </a:solidFill>
                <a:latin typeface="Montserrat" panose="00000500000000000000" pitchFamily="2" charset="0"/>
                <a:ea typeface="Segoe UI Black" panose="020B0A02040204020203" pitchFamily="34" charset="0"/>
                <a:cs typeface="Times New Roman" panose="02020603050405020304" pitchFamily="18" charset="0"/>
              </a:rPr>
              <a:t>TEMPLATE METHOD</a:t>
            </a:r>
            <a:endParaRPr lang="es-CO" sz="4800" b="1" dirty="0">
              <a:solidFill>
                <a:schemeClr val="accent4"/>
              </a:solidFill>
              <a:effectLst/>
              <a:latin typeface="Montserrat" panose="00000500000000000000" pitchFamily="2" charset="0"/>
              <a:ea typeface="Segoe UI Black" panose="020B0A02040204020203" pitchFamily="34" charset="0"/>
              <a:cs typeface="Times New Roman" panose="02020603050405020304" pitchFamily="18" charset="0"/>
            </a:endParaRPr>
          </a:p>
          <a:p>
            <a:pPr algn="ctr">
              <a:lnSpc>
                <a:spcPct val="107000"/>
              </a:lnSpc>
              <a:spcAft>
                <a:spcPts val="800"/>
              </a:spcAft>
            </a:pPr>
            <a:endParaRPr lang="es-CO" sz="4800" b="1" dirty="0">
              <a:solidFill>
                <a:schemeClr val="accent4"/>
              </a:solidFill>
              <a:effectLst/>
              <a:latin typeface="Montserrat" panose="00000500000000000000" pitchFamily="2" charset="0"/>
              <a:ea typeface="Segoe UI Black" panose="020B0A02040204020203"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DB88170-4ED9-5287-6808-D45EA8C514E7}"/>
              </a:ext>
            </a:extLst>
          </p:cNvPr>
          <p:cNvSpPr txBox="1"/>
          <p:nvPr/>
        </p:nvSpPr>
        <p:spPr>
          <a:xfrm>
            <a:off x="1094509" y="1304497"/>
            <a:ext cx="9587346" cy="4021357"/>
          </a:xfrm>
          <a:prstGeom prst="rect">
            <a:avLst/>
          </a:prstGeom>
          <a:noFill/>
        </p:spPr>
        <p:txBody>
          <a:bodyPr wrap="square">
            <a:spAutoFit/>
          </a:bodyPr>
          <a:lstStyle/>
          <a:p>
            <a:pPr lvl="0">
              <a:lnSpc>
                <a:spcPct val="107000"/>
              </a:lnSpc>
            </a:pPr>
            <a:r>
              <a:rPr lang="es-MX" sz="2400" b="1" dirty="0">
                <a:effectLst/>
                <a:latin typeface="Montserrat" panose="00000500000000000000" pitchFamily="2" charset="0"/>
                <a:ea typeface="Calibri" panose="020F0502020204030204" pitchFamily="34" charset="0"/>
                <a:cs typeface="Times New Roman" panose="02020603050405020304" pitchFamily="18" charset="0"/>
              </a:rPr>
              <a:t>Aplicabilidad:</a:t>
            </a:r>
          </a:p>
          <a:p>
            <a:pPr lvl="0">
              <a:lnSpc>
                <a:spcPct val="107000"/>
              </a:lnSpc>
            </a:pPr>
            <a:endParaRPr lang="es-MX" sz="2400" b="1" dirty="0">
              <a:latin typeface="Montserrat"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pPr>
            <a:r>
              <a:rPr lang="es-MX" sz="2400" dirty="0">
                <a:effectLst/>
                <a:latin typeface="Montserrat" panose="00000500000000000000" pitchFamily="2" charset="0"/>
                <a:ea typeface="Calibri" panose="020F0502020204030204" pitchFamily="34" charset="0"/>
                <a:cs typeface="Times New Roman" panose="02020603050405020304" pitchFamily="18" charset="0"/>
              </a:rPr>
              <a:t>Utiliza el patrón </a:t>
            </a:r>
            <a:r>
              <a:rPr lang="es-MX" sz="2400" dirty="0" err="1">
                <a:effectLst/>
                <a:latin typeface="Montserrat" panose="00000500000000000000" pitchFamily="2" charset="0"/>
                <a:ea typeface="Calibri" panose="020F0502020204030204" pitchFamily="34" charset="0"/>
                <a:cs typeface="Times New Roman" panose="02020603050405020304" pitchFamily="18" charset="0"/>
              </a:rPr>
              <a:t>Template</a:t>
            </a:r>
            <a:r>
              <a:rPr lang="es-MX" sz="2400" dirty="0">
                <a:effectLst/>
                <a:latin typeface="Montserrat" panose="00000500000000000000" pitchFamily="2" charset="0"/>
                <a:ea typeface="Calibri" panose="020F0502020204030204" pitchFamily="34" charset="0"/>
                <a:cs typeface="Times New Roman" panose="02020603050405020304" pitchFamily="18" charset="0"/>
              </a:rPr>
              <a:t> </a:t>
            </a:r>
            <a:r>
              <a:rPr lang="es-MX" sz="2400" dirty="0" err="1">
                <a:effectLst/>
                <a:latin typeface="Montserrat" panose="00000500000000000000" pitchFamily="2" charset="0"/>
                <a:ea typeface="Calibri" panose="020F0502020204030204" pitchFamily="34" charset="0"/>
                <a:cs typeface="Times New Roman" panose="02020603050405020304" pitchFamily="18" charset="0"/>
              </a:rPr>
              <a:t>Method</a:t>
            </a:r>
            <a:r>
              <a:rPr lang="es-MX" sz="2400" dirty="0">
                <a:effectLst/>
                <a:latin typeface="Montserrat" panose="00000500000000000000" pitchFamily="2" charset="0"/>
                <a:ea typeface="Calibri" panose="020F0502020204030204" pitchFamily="34" charset="0"/>
                <a:cs typeface="Times New Roman" panose="02020603050405020304" pitchFamily="18" charset="0"/>
              </a:rPr>
              <a:t> cuando quieras permitir a tus clientes que extiendan únicamente pasos particulares de un algoritmo, pero no todo el algoritmo o su estructura.</a:t>
            </a:r>
          </a:p>
          <a:p>
            <a:pPr marL="342900" lvl="0" indent="-342900">
              <a:lnSpc>
                <a:spcPct val="107000"/>
              </a:lnSpc>
              <a:buFont typeface="Arial" panose="020B0604020202020204" pitchFamily="34" charset="0"/>
              <a:buChar char="•"/>
            </a:pPr>
            <a:r>
              <a:rPr lang="es-MX" sz="2400" dirty="0">
                <a:effectLst/>
                <a:latin typeface="Montserrat" panose="00000500000000000000" pitchFamily="2" charset="0"/>
                <a:ea typeface="Calibri" panose="020F0502020204030204" pitchFamily="34" charset="0"/>
                <a:cs typeface="Times New Roman" panose="02020603050405020304" pitchFamily="18" charset="0"/>
              </a:rPr>
              <a:t>Utiliza el patrón cuando tengas muchas clases que contengan algoritmos casi idénticos, pero con algunas diferencias mínimas. Como resultado, puede que tengas que modificar todas las clases cuando el algoritmo cambie.</a:t>
            </a:r>
            <a:endParaRPr lang="es-CO" sz="2400" dirty="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5151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14D2334-6CC8-6384-4B39-5BEFB9968EB7}"/>
              </a:ext>
            </a:extLst>
          </p:cNvPr>
          <p:cNvSpPr txBox="1"/>
          <p:nvPr/>
        </p:nvSpPr>
        <p:spPr>
          <a:xfrm>
            <a:off x="2067339" y="321467"/>
            <a:ext cx="8057322" cy="1408462"/>
          </a:xfrm>
          <a:prstGeom prst="rect">
            <a:avLst/>
          </a:prstGeom>
          <a:noFill/>
        </p:spPr>
        <p:txBody>
          <a:bodyPr wrap="square">
            <a:spAutoFit/>
          </a:bodyPr>
          <a:lstStyle/>
          <a:p>
            <a:pPr algn="ctr">
              <a:lnSpc>
                <a:spcPct val="107000"/>
              </a:lnSpc>
              <a:spcAft>
                <a:spcPts val="800"/>
              </a:spcAft>
            </a:pPr>
            <a:r>
              <a:rPr lang="es-ES" sz="3600" b="1" dirty="0">
                <a:solidFill>
                  <a:schemeClr val="accent4"/>
                </a:solidFill>
                <a:latin typeface="Montserrat" panose="00000500000000000000" pitchFamily="2" charset="0"/>
                <a:ea typeface="Segoe UI Black" panose="020B0A02040204020203" pitchFamily="34" charset="0"/>
                <a:cs typeface="Times New Roman" panose="02020603050405020304" pitchFamily="18" charset="0"/>
              </a:rPr>
              <a:t>TEMPLATE METHOD</a:t>
            </a:r>
            <a:endParaRPr lang="es-CO" sz="4000" b="1" dirty="0">
              <a:solidFill>
                <a:schemeClr val="accent4"/>
              </a:solidFill>
              <a:effectLst/>
              <a:latin typeface="Montserrat" panose="00000500000000000000" pitchFamily="2" charset="0"/>
              <a:ea typeface="Segoe UI Black" panose="020B0A02040204020203" pitchFamily="34" charset="0"/>
              <a:cs typeface="Times New Roman" panose="02020603050405020304" pitchFamily="18" charset="0"/>
            </a:endParaRPr>
          </a:p>
          <a:p>
            <a:pPr algn="ctr">
              <a:lnSpc>
                <a:spcPct val="107000"/>
              </a:lnSpc>
              <a:spcAft>
                <a:spcPts val="800"/>
              </a:spcAft>
            </a:pPr>
            <a:endParaRPr lang="es-CO" sz="4000" b="1" dirty="0">
              <a:solidFill>
                <a:schemeClr val="accent4"/>
              </a:solidFill>
              <a:effectLst/>
              <a:latin typeface="Montserrat" panose="00000500000000000000" pitchFamily="2" charset="0"/>
              <a:ea typeface="Segoe UI Black" panose="020B0A02040204020203"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DB88170-4ED9-5287-6808-D45EA8C514E7}"/>
              </a:ext>
            </a:extLst>
          </p:cNvPr>
          <p:cNvSpPr txBox="1"/>
          <p:nvPr/>
        </p:nvSpPr>
        <p:spPr>
          <a:xfrm>
            <a:off x="581553" y="1096679"/>
            <a:ext cx="5001491" cy="4883068"/>
          </a:xfrm>
          <a:prstGeom prst="rect">
            <a:avLst/>
          </a:prstGeom>
          <a:noFill/>
        </p:spPr>
        <p:txBody>
          <a:bodyPr wrap="square">
            <a:spAutoFit/>
          </a:bodyPr>
          <a:lstStyle/>
          <a:p>
            <a:pPr lvl="0">
              <a:lnSpc>
                <a:spcPct val="107000"/>
              </a:lnSpc>
            </a:pPr>
            <a:r>
              <a:rPr lang="es-MX" sz="2000" b="1" dirty="0">
                <a:solidFill>
                  <a:srgbClr val="00B050"/>
                </a:solidFill>
                <a:effectLst/>
                <a:latin typeface="Montserrat" panose="00000500000000000000" pitchFamily="2" charset="0"/>
                <a:ea typeface="Calibri" panose="020F0502020204030204" pitchFamily="34" charset="0"/>
                <a:cs typeface="Times New Roman" panose="02020603050405020304" pitchFamily="18" charset="0"/>
              </a:rPr>
              <a:t>Ejemplo:</a:t>
            </a:r>
          </a:p>
          <a:p>
            <a:pPr lvl="0">
              <a:lnSpc>
                <a:spcPct val="107000"/>
              </a:lnSpc>
            </a:pPr>
            <a:endParaRPr lang="es-MX" sz="2000" b="1" dirty="0">
              <a:latin typeface="Montserrat" panose="000005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pPr>
            <a:r>
              <a:rPr lang="es-ES" dirty="0">
                <a:effectLst/>
                <a:latin typeface="Montserrat" panose="00000500000000000000" pitchFamily="2" charset="0"/>
                <a:ea typeface="Calibri" panose="020F0502020204030204" pitchFamily="34" charset="0"/>
                <a:cs typeface="Times New Roman" panose="02020603050405020304" pitchFamily="18" charset="0"/>
              </a:rPr>
              <a:t>Mediante la implementación del patrón de diseño Templete </a:t>
            </a:r>
            <a:r>
              <a:rPr lang="es-ES" dirty="0" err="1">
                <a:effectLst/>
                <a:latin typeface="Montserrat" panose="00000500000000000000" pitchFamily="2" charset="0"/>
                <a:ea typeface="Calibri" panose="020F0502020204030204" pitchFamily="34" charset="0"/>
                <a:cs typeface="Times New Roman" panose="02020603050405020304" pitchFamily="18" charset="0"/>
              </a:rPr>
              <a:t>Method</a:t>
            </a:r>
            <a:r>
              <a:rPr lang="es-ES" dirty="0">
                <a:effectLst/>
                <a:latin typeface="Montserrat" panose="00000500000000000000" pitchFamily="2" charset="0"/>
                <a:ea typeface="Calibri" panose="020F0502020204030204" pitchFamily="34" charset="0"/>
                <a:cs typeface="Times New Roman" panose="02020603050405020304" pitchFamily="18" charset="0"/>
              </a:rPr>
              <a:t> desarrollaremos una aplicación que procese archivos de pagos, dichos archivos son los que generan las tiendas de supermercado o de tiendas de conveniencia, en la cuales las personas pueden pagar sus servicios como la Luz, Agua, TV de paga, Internet, Teléfono, etc. Las tiendas al final del día generan un archivo de texto plano, el cual es enviado a las compañías correspondientes para procesar los pagos de los clientes.</a:t>
            </a:r>
            <a:endParaRPr lang="es-CO" dirty="0">
              <a:effectLst/>
              <a:latin typeface="Montserrat" panose="00000500000000000000" pitchFamily="2" charset="0"/>
              <a:ea typeface="Calibri" panose="020F0502020204030204" pitchFamily="34" charset="0"/>
              <a:cs typeface="Times New Roman" panose="02020603050405020304" pitchFamily="18" charset="0"/>
            </a:endParaRPr>
          </a:p>
        </p:txBody>
      </p:sp>
      <p:pic>
        <p:nvPicPr>
          <p:cNvPr id="1026" name="Picture 2" descr="Descubre como el patrón Templete Method nos ayuda a resolver este problema">
            <a:extLst>
              <a:ext uri="{FF2B5EF4-FFF2-40B4-BE49-F238E27FC236}">
                <a16:creationId xmlns:a16="http://schemas.microsoft.com/office/drawing/2014/main" id="{34E0C45B-4710-7D9B-9BF8-AB7C4749C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027" y="1729929"/>
            <a:ext cx="6379023" cy="412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366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8066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216</Words>
  <Application>Microsoft Office PowerPoint</Application>
  <PresentationFormat>Panorámica</PresentationFormat>
  <Paragraphs>18</Paragraphs>
  <Slides>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vt:i4>
      </vt:variant>
    </vt:vector>
  </HeadingPairs>
  <TitlesOfParts>
    <vt:vector size="13" baseType="lpstr">
      <vt:lpstr>Arial</vt:lpstr>
      <vt:lpstr>Calibri</vt:lpstr>
      <vt:lpstr>Calibri Light</vt:lpstr>
      <vt:lpstr>Montserrat</vt:lpstr>
      <vt:lpstr>Segoe UI Black</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Tomas Eduardo Quiroz Lpez</dc:creator>
  <cp:lastModifiedBy>Diego Alejandro  Martínez Barbosa</cp:lastModifiedBy>
  <cp:revision>22</cp:revision>
  <dcterms:created xsi:type="dcterms:W3CDTF">2020-04-21T17:48:51Z</dcterms:created>
  <dcterms:modified xsi:type="dcterms:W3CDTF">2024-06-22T15:27:28Z</dcterms:modified>
</cp:coreProperties>
</file>